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3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6072" y="380585"/>
            <a:ext cx="617443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200" i="1" dirty="0">
                <a:latin typeface="Times New Roman"/>
                <a:ea typeface="Cambria"/>
              </a:rPr>
              <a:t>Journée d’études La Grande Famine en Irlande</a:t>
            </a:r>
            <a:endParaRPr lang="fr-FR" sz="1200" dirty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200" i="1" dirty="0" smtClean="0">
                <a:latin typeface="Times New Roman"/>
                <a:ea typeface="Cambria"/>
              </a:rPr>
              <a:t>Paris, 12 </a:t>
            </a:r>
            <a:r>
              <a:rPr lang="fr-FR" sz="1200" i="1" dirty="0">
                <a:latin typeface="Times New Roman"/>
                <a:ea typeface="Cambria"/>
              </a:rPr>
              <a:t>décembre 2014</a:t>
            </a:r>
            <a:endParaRPr lang="fr-FR" sz="1200" dirty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sz="1400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Cambria"/>
              </a:rPr>
              <a:t> 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mbria"/>
              </a:rPr>
              <a:t>La Grande Famine: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mbria"/>
              </a:rPr>
              <a:t>Héritages et mémoires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b="1" dirty="0" smtClean="0">
              <a:latin typeface="Times New Roman"/>
              <a:ea typeface="Cambria"/>
            </a:endParaRPr>
          </a:p>
          <a:p>
            <a:r>
              <a:rPr lang="en-US" sz="800" b="1" dirty="0" smtClean="0"/>
              <a:t>	        The </a:t>
            </a:r>
            <a:r>
              <a:rPr lang="en-US" sz="800" b="1" dirty="0"/>
              <a:t>Famine Memorial, Dublin (</a:t>
            </a:r>
            <a:r>
              <a:rPr lang="en-US" sz="800" b="1" dirty="0" err="1" smtClean="0"/>
              <a:t>détail</a:t>
            </a:r>
            <a:r>
              <a:rPr lang="en-US" sz="800" b="1" dirty="0" smtClean="0"/>
              <a:t>) - </a:t>
            </a:r>
            <a:r>
              <a:rPr lang="fr-FR" sz="800" dirty="0" smtClean="0"/>
              <a:t>Source</a:t>
            </a:r>
            <a:r>
              <a:rPr lang="fr-FR" sz="800" dirty="0"/>
              <a:t> : </a:t>
            </a:r>
            <a:r>
              <a:rPr lang="fr-FR" sz="800" dirty="0" smtClean="0"/>
              <a:t>V. </a:t>
            </a:r>
            <a:r>
              <a:rPr lang="fr-FR" sz="800" dirty="0" err="1" smtClean="0"/>
              <a:t>Servat</a:t>
            </a:r>
            <a:endParaRPr lang="fr-FR" sz="800" dirty="0"/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600" b="1" dirty="0" smtClean="0">
                <a:latin typeface="Times New Roman"/>
                <a:ea typeface="Cambria"/>
              </a:rPr>
              <a:t>Laurent </a:t>
            </a:r>
            <a:r>
              <a:rPr lang="fr-FR" sz="1600" b="1" dirty="0" err="1" smtClean="0">
                <a:latin typeface="Times New Roman"/>
                <a:ea typeface="Cambria"/>
              </a:rPr>
              <a:t>Colantonio</a:t>
            </a:r>
            <a:endParaRPr lang="fr-FR" sz="1600" b="1" dirty="0" smtClean="0">
              <a:latin typeface="Times New Roman"/>
              <a:ea typeface="Cambria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latin typeface="Times New Roman"/>
                <a:ea typeface="Cambria"/>
              </a:rPr>
              <a:t>(université de Poitiers)</a:t>
            </a:r>
            <a:endParaRPr lang="fr-FR" sz="1200" dirty="0">
              <a:effectLst/>
              <a:latin typeface="Times New Roman"/>
              <a:ea typeface="Cambria"/>
            </a:endParaRPr>
          </a:p>
        </p:txBody>
      </p:sp>
      <p:pic>
        <p:nvPicPr>
          <p:cNvPr id="1026" name="Picture 2" descr="C:\colantonio ( 16 novembre 2014)\Documents\LC\PUBLICATIONS\Famine 2014\LIVRE\Iconographie Famine\NY Irlande Famine (VS)\Memorial Dublin (véronique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078" y="2852936"/>
            <a:ext cx="378041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1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472" y="836712"/>
            <a:ext cx="5275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fr-FR" sz="2400" b="1" i="1" dirty="0">
                <a:latin typeface="Times New Roman"/>
                <a:ea typeface="Cambria"/>
              </a:rPr>
              <a:t>2) </a:t>
            </a:r>
            <a:r>
              <a:rPr lang="fr-FR" sz="2400" b="1" i="1" u="sng" dirty="0">
                <a:latin typeface="Times New Roman"/>
                <a:ea typeface="Cambria"/>
              </a:rPr>
              <a:t>« Mémoire populaire » et « silence </a:t>
            </a:r>
            <a:r>
              <a:rPr lang="fr-FR" sz="2400" b="1" i="1" u="sng" dirty="0" smtClean="0">
                <a:latin typeface="Times New Roman"/>
                <a:ea typeface="Cambria"/>
              </a:rPr>
              <a:t>»</a:t>
            </a:r>
            <a:r>
              <a:rPr lang="fr-FR" sz="2400" b="1" i="1" dirty="0" smtClean="0">
                <a:latin typeface="Times New Roman"/>
                <a:ea typeface="Cambria"/>
              </a:rPr>
              <a:t> </a:t>
            </a:r>
            <a:endParaRPr lang="fr-FR" sz="2400" dirty="0">
              <a:effectLst/>
              <a:latin typeface="Times New Roman"/>
              <a:ea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101498"/>
            <a:ext cx="16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Times New Roman"/>
                <a:ea typeface="Cambria"/>
              </a:rPr>
              <a:t>Niall</a:t>
            </a:r>
            <a:r>
              <a:rPr lang="fr-FR" dirty="0">
                <a:latin typeface="Times New Roman"/>
                <a:ea typeface="Cambria"/>
              </a:rPr>
              <a:t> Ó </a:t>
            </a:r>
            <a:r>
              <a:rPr lang="fr-FR" dirty="0" err="1">
                <a:latin typeface="Times New Roman"/>
                <a:ea typeface="Cambria"/>
              </a:rPr>
              <a:t>Ciosáin</a:t>
            </a:r>
            <a:r>
              <a:rPr lang="fr-FR" dirty="0">
                <a:latin typeface="Times New Roman"/>
                <a:ea typeface="Cambria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3608" y="2831200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/>
                <a:ea typeface="Cambria"/>
              </a:rPr>
              <a:t>Irish </a:t>
            </a:r>
            <a:r>
              <a:rPr lang="fr-FR" dirty="0">
                <a:latin typeface="Times New Roman"/>
                <a:ea typeface="Cambria"/>
              </a:rPr>
              <a:t>Folklore Commission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7659" y="4006961"/>
            <a:ext cx="78847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fr-FR" sz="2400" b="1" i="1" dirty="0">
                <a:latin typeface="Times New Roman"/>
                <a:ea typeface="Cambria"/>
              </a:rPr>
              <a:t>3) </a:t>
            </a:r>
            <a:r>
              <a:rPr lang="fr-FR" sz="2400" b="1" i="1" u="sng" dirty="0">
                <a:latin typeface="Times New Roman"/>
                <a:ea typeface="Cambria"/>
              </a:rPr>
              <a:t>Commémoration et </a:t>
            </a:r>
            <a:r>
              <a:rPr lang="fr-FR" sz="2400" b="1" i="1" u="sng" dirty="0" smtClean="0">
                <a:latin typeface="Times New Roman"/>
                <a:ea typeface="Cambria"/>
              </a:rPr>
              <a:t>trauma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fr-FR" sz="2400" b="1" i="1" u="sng" dirty="0">
              <a:effectLst/>
              <a:latin typeface="Times New Roman"/>
              <a:ea typeface="Cambria"/>
            </a:endParaRPr>
          </a:p>
          <a:p>
            <a:pPr algn="r">
              <a:lnSpc>
                <a:spcPct val="200000"/>
              </a:lnSpc>
              <a:spcAft>
                <a:spcPts val="0"/>
              </a:spcAft>
            </a:pPr>
            <a:r>
              <a:rPr lang="fr-FR" sz="16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mbria"/>
              </a:rPr>
              <a:t>l</a:t>
            </a:r>
            <a:r>
              <a:rPr lang="fr-FR" sz="16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Cambria"/>
              </a:rPr>
              <a:t>aurent.colantonio@univ-poitiers.fr</a:t>
            </a:r>
            <a:endParaRPr lang="fr-FR" sz="1600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5152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4033" y="1196752"/>
            <a:ext cx="688278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/>
              <a:t>- I -</a:t>
            </a:r>
            <a:endParaRPr lang="fr-FR" sz="2000" b="1" dirty="0" smtClean="0"/>
          </a:p>
          <a:p>
            <a:pPr lvl="0"/>
            <a:r>
              <a:rPr lang="fr-FR" sz="2800" b="1" dirty="0" smtClean="0"/>
              <a:t>UNE </a:t>
            </a:r>
            <a:r>
              <a:rPr lang="fr-FR" sz="2800" b="1" dirty="0"/>
              <a:t>SOCIETE TRANSFORMEE PAR LA </a:t>
            </a:r>
            <a:r>
              <a:rPr lang="fr-FR" sz="2800" b="1" dirty="0" smtClean="0"/>
              <a:t>FAMINE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2689371" y="3604374"/>
            <a:ext cx="4307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/>
                <a:ea typeface="Cambria"/>
              </a:rPr>
              <a:t>Raymond </a:t>
            </a:r>
            <a:r>
              <a:rPr lang="fr-FR" dirty="0" err="1" smtClean="0">
                <a:latin typeface="Times New Roman"/>
                <a:ea typeface="Cambria"/>
              </a:rPr>
              <a:t>Crotty</a:t>
            </a:r>
            <a:r>
              <a:rPr lang="fr-FR" dirty="0" smtClean="0">
                <a:latin typeface="Times New Roman"/>
                <a:ea typeface="Cambria"/>
              </a:rPr>
              <a:t> ; Louis Cullen ; Roy Foster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64199" y="4975485"/>
            <a:ext cx="3100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latin typeface="Times New Roman"/>
                <a:ea typeface="Calibri"/>
              </a:rPr>
              <a:t>Joel</a:t>
            </a: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dirty="0" err="1" smtClean="0">
                <a:latin typeface="Times New Roman"/>
                <a:ea typeface="Calibri"/>
              </a:rPr>
              <a:t>Mokyr</a:t>
            </a:r>
            <a:r>
              <a:rPr lang="fr-FR" dirty="0" smtClean="0">
                <a:latin typeface="Times New Roman"/>
                <a:ea typeface="Calibri"/>
              </a:rPr>
              <a:t> ; </a:t>
            </a:r>
            <a:r>
              <a:rPr lang="fr-FR" dirty="0" err="1" smtClean="0">
                <a:latin typeface="Times New Roman"/>
                <a:ea typeface="Calibri"/>
              </a:rPr>
              <a:t>Cormac</a:t>
            </a: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Gráda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/>
                <a:ea typeface="Calibri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939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969" y="260648"/>
            <a:ext cx="4693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>
                <a:latin typeface="Times New Roman"/>
                <a:ea typeface="Cambria"/>
              </a:rPr>
              <a:t>1) </a:t>
            </a:r>
            <a:r>
              <a:rPr lang="fr-FR" sz="2400" b="1" i="1" u="sng" dirty="0">
                <a:latin typeface="Times New Roman"/>
                <a:ea typeface="Cambria"/>
              </a:rPr>
              <a:t>Economie, société, démographie </a:t>
            </a:r>
            <a:endParaRPr lang="fr-FR" sz="2400" u="sng" dirty="0"/>
          </a:p>
        </p:txBody>
      </p:sp>
      <p:sp>
        <p:nvSpPr>
          <p:cNvPr id="5" name="Rectangle 4"/>
          <p:cNvSpPr/>
          <p:nvPr/>
        </p:nvSpPr>
        <p:spPr>
          <a:xfrm>
            <a:off x="1333388" y="1231885"/>
            <a:ext cx="3666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Times New Roman"/>
                <a:ea typeface="Cambria"/>
              </a:rPr>
              <a:t>Crotty</a:t>
            </a:r>
            <a:r>
              <a:rPr lang="fr-FR" dirty="0" smtClean="0">
                <a:latin typeface="Times New Roman"/>
                <a:ea typeface="Cambria"/>
              </a:rPr>
              <a:t>/Cullen   </a:t>
            </a:r>
            <a:r>
              <a:rPr lang="fr-FR" i="1" dirty="0" smtClean="0">
                <a:latin typeface="Times New Roman"/>
                <a:ea typeface="Cambria"/>
              </a:rPr>
              <a:t>vs</a:t>
            </a:r>
            <a:r>
              <a:rPr lang="fr-FR" dirty="0" smtClean="0">
                <a:latin typeface="Times New Roman"/>
                <a:ea typeface="Cambria"/>
              </a:rPr>
              <a:t>   Kevin </a:t>
            </a:r>
            <a:r>
              <a:rPr lang="fr-FR" dirty="0" err="1" smtClean="0">
                <a:latin typeface="Times New Roman"/>
                <a:ea typeface="Cambria"/>
              </a:rPr>
              <a:t>O’Rourke</a:t>
            </a:r>
            <a:endParaRPr lang="fr-FR" dirty="0"/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34240" y="2504630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Times New Roman"/>
                <a:ea typeface="Cambria"/>
              </a:rPr>
              <a:t>a) Les mutations de la </a:t>
            </a:r>
            <a:r>
              <a:rPr lang="fr-FR" sz="2000" b="1" dirty="0" smtClean="0">
                <a:latin typeface="Times New Roman"/>
                <a:ea typeface="Cambria"/>
              </a:rPr>
              <a:t>paysannerie</a:t>
            </a:r>
            <a:endParaRPr lang="fr-FR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953983" y="3789040"/>
            <a:ext cx="4464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Times New Roman"/>
                <a:ea typeface="Cambria"/>
              </a:rPr>
              <a:t>b) Un nouveau régime démographique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042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13" y="260648"/>
            <a:ext cx="9478828" cy="17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Overseas Emigration from Ireland 1821 to 1920 [8kB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015" y="3356992"/>
            <a:ext cx="4733925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137172" y="5294063"/>
            <a:ext cx="30011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Les migrants  installés  en  GB  n’apparaissent pas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1624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8072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>
                <a:latin typeface="Times New Roman"/>
                <a:ea typeface="Cambria"/>
              </a:rPr>
              <a:t>- </a:t>
            </a:r>
            <a:r>
              <a:rPr lang="fr-FR" b="1" dirty="0" smtClean="0">
                <a:latin typeface="Times New Roman"/>
                <a:ea typeface="Cambria"/>
              </a:rPr>
              <a:t>Age moyen du mariage</a:t>
            </a:r>
            <a:endParaRPr lang="fr-FR" dirty="0" smtClean="0">
              <a:latin typeface="Times New Roman"/>
              <a:ea typeface="Cambria"/>
            </a:endParaRP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Times New Roman"/>
                <a:ea typeface="Cambria"/>
              </a:rPr>
              <a:t>Hommes : 25 </a:t>
            </a:r>
            <a:r>
              <a:rPr lang="fr-FR" dirty="0">
                <a:latin typeface="Times New Roman"/>
                <a:ea typeface="Cambria"/>
              </a:rPr>
              <a:t>ans en </a:t>
            </a:r>
            <a:r>
              <a:rPr lang="fr-FR" dirty="0" smtClean="0">
                <a:latin typeface="Times New Roman"/>
                <a:ea typeface="Cambria"/>
              </a:rPr>
              <a:t>1845  /  33 ans en </a:t>
            </a:r>
            <a:r>
              <a:rPr lang="fr-FR" dirty="0">
                <a:latin typeface="Times New Roman"/>
                <a:ea typeface="Cambria"/>
              </a:rPr>
              <a:t>1914. </a:t>
            </a:r>
            <a:endParaRPr lang="fr-FR" dirty="0" smtClean="0">
              <a:latin typeface="Times New Roman"/>
              <a:ea typeface="Cambria"/>
            </a:endParaRP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Times New Roman"/>
                <a:ea typeface="Cambria"/>
              </a:rPr>
              <a:t>Femmes</a:t>
            </a:r>
            <a:r>
              <a:rPr lang="fr-FR" dirty="0">
                <a:latin typeface="Times New Roman"/>
                <a:ea typeface="Cambria"/>
              </a:rPr>
              <a:t> : 21 ans en 1845 </a:t>
            </a:r>
            <a:r>
              <a:rPr lang="fr-FR" dirty="0" smtClean="0">
                <a:latin typeface="Times New Roman"/>
                <a:ea typeface="Cambria"/>
              </a:rPr>
              <a:t> /  28 </a:t>
            </a:r>
            <a:r>
              <a:rPr lang="fr-FR" dirty="0">
                <a:latin typeface="Times New Roman"/>
                <a:ea typeface="Cambria"/>
              </a:rPr>
              <a:t>ans en 1914.</a:t>
            </a: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endParaRPr lang="fr-FR" dirty="0" smtClean="0">
              <a:latin typeface="Times New Roman"/>
              <a:ea typeface="Cambria"/>
            </a:endParaRP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Times New Roman"/>
                <a:ea typeface="Cambria"/>
              </a:rPr>
              <a:t>-</a:t>
            </a:r>
            <a:r>
              <a:rPr lang="fr-FR" dirty="0">
                <a:latin typeface="Times New Roman"/>
                <a:ea typeface="Cambria"/>
              </a:rPr>
              <a:t> </a:t>
            </a:r>
            <a:r>
              <a:rPr lang="fr-FR" b="1" dirty="0" smtClean="0">
                <a:latin typeface="Times New Roman"/>
                <a:ea typeface="Cambria"/>
              </a:rPr>
              <a:t>Proportion de célibataires</a:t>
            </a: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Times New Roman"/>
                <a:ea typeface="Calibri"/>
              </a:rPr>
              <a:t>Hommes :  20</a:t>
            </a:r>
            <a:r>
              <a:rPr lang="fr-FR" dirty="0">
                <a:latin typeface="Times New Roman"/>
                <a:ea typeface="Calibri"/>
              </a:rPr>
              <a:t> % </a:t>
            </a:r>
            <a:r>
              <a:rPr lang="fr-FR" dirty="0" smtClean="0">
                <a:latin typeface="Times New Roman"/>
                <a:ea typeface="Calibri"/>
              </a:rPr>
              <a:t>vers 1840  /  29,5 % </a:t>
            </a:r>
            <a:r>
              <a:rPr lang="fr-FR" dirty="0">
                <a:latin typeface="Times New Roman"/>
                <a:ea typeface="Calibri"/>
              </a:rPr>
              <a:t>à la fin des années 1860. </a:t>
            </a:r>
            <a:endParaRPr lang="fr-FR" dirty="0" smtClean="0">
              <a:latin typeface="Times New Roman"/>
              <a:ea typeface="Calibri"/>
            </a:endParaRPr>
          </a:p>
          <a:p>
            <a:pPr marL="449580" algn="just"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Times New Roman"/>
                <a:ea typeface="Calibri"/>
              </a:rPr>
              <a:t>Femmes : 18,5</a:t>
            </a:r>
            <a:r>
              <a:rPr lang="fr-FR" dirty="0">
                <a:latin typeface="Times New Roman"/>
                <a:ea typeface="Calibri"/>
              </a:rPr>
              <a:t> % vers </a:t>
            </a:r>
            <a:r>
              <a:rPr lang="fr-FR" dirty="0" smtClean="0">
                <a:latin typeface="Times New Roman"/>
                <a:ea typeface="Calibri"/>
              </a:rPr>
              <a:t>1840  /  24,5</a:t>
            </a:r>
            <a:r>
              <a:rPr lang="fr-FR" dirty="0">
                <a:latin typeface="Times New Roman"/>
                <a:ea typeface="Calibri"/>
              </a:rPr>
              <a:t> </a:t>
            </a:r>
            <a:r>
              <a:rPr lang="fr-FR" dirty="0" smtClean="0">
                <a:latin typeface="Times New Roman"/>
                <a:ea typeface="Calibri"/>
              </a:rPr>
              <a:t>% </a:t>
            </a:r>
            <a:r>
              <a:rPr lang="fr-FR" dirty="0">
                <a:latin typeface="Times New Roman"/>
                <a:ea typeface="Calibri"/>
              </a:rPr>
              <a:t>à la fin des années </a:t>
            </a:r>
            <a:r>
              <a:rPr lang="fr-FR" dirty="0" smtClean="0">
                <a:latin typeface="Times New Roman"/>
                <a:ea typeface="Calibri"/>
              </a:rPr>
              <a:t>1860.</a:t>
            </a:r>
            <a:endParaRPr lang="fr-FR" dirty="0">
              <a:effectLst/>
              <a:latin typeface="Times New Roman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374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969" y="260648"/>
            <a:ext cx="2858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 smtClean="0">
                <a:latin typeface="Times New Roman"/>
                <a:ea typeface="Cambria"/>
              </a:rPr>
              <a:t>2)</a:t>
            </a:r>
            <a:r>
              <a:rPr lang="fr-FR" sz="2400" b="1" i="1" dirty="0">
                <a:latin typeface="Times New Roman"/>
                <a:ea typeface="Cambria"/>
              </a:rPr>
              <a:t> </a:t>
            </a:r>
            <a:r>
              <a:rPr lang="fr-FR" sz="2400" b="1" i="1" u="sng" dirty="0" smtClean="0">
                <a:latin typeface="Times New Roman"/>
                <a:ea typeface="Cambria"/>
              </a:rPr>
              <a:t>Culture et religion</a:t>
            </a:r>
            <a:endParaRPr lang="fr-FR" sz="2400" u="sng" dirty="0"/>
          </a:p>
        </p:txBody>
      </p:sp>
      <p:sp>
        <p:nvSpPr>
          <p:cNvPr id="5" name="Rectangle 4"/>
          <p:cNvSpPr/>
          <p:nvPr/>
        </p:nvSpPr>
        <p:spPr>
          <a:xfrm>
            <a:off x="1187624" y="1131346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Times New Roman"/>
                <a:ea typeface="Cambria"/>
              </a:rPr>
              <a:t>a) Le recul de la langue irlandaise et de l’analphabétisme</a:t>
            </a:r>
            <a:endParaRPr lang="fr-FR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02024" y="22048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latin typeface="Times New Roman"/>
                <a:ea typeface="Times New Roman"/>
              </a:rPr>
              <a:t>% de </a:t>
            </a:r>
            <a:r>
              <a:rPr lang="fr-FR" dirty="0" err="1" smtClean="0">
                <a:latin typeface="Times New Roman"/>
                <a:ea typeface="Times New Roman"/>
              </a:rPr>
              <a:t>gaélophones</a:t>
            </a:r>
            <a:r>
              <a:rPr lang="fr-FR" dirty="0" smtClean="0">
                <a:latin typeface="Times New Roman"/>
                <a:ea typeface="Times New Roman"/>
              </a:rPr>
              <a:t> dans la population irlandaise </a:t>
            </a:r>
          </a:p>
          <a:p>
            <a:endParaRPr lang="fr-FR" dirty="0" smtClean="0">
              <a:latin typeface="Times New Roman"/>
              <a:ea typeface="Times New Roman"/>
            </a:endParaRPr>
          </a:p>
          <a:p>
            <a:r>
              <a:rPr lang="fr-FR" dirty="0" smtClean="0">
                <a:latin typeface="Times New Roman"/>
                <a:ea typeface="Times New Roman"/>
              </a:rPr>
              <a:t>		1845	50 %</a:t>
            </a:r>
            <a:endParaRPr lang="fr-FR" dirty="0">
              <a:latin typeface="Times New Roman"/>
              <a:ea typeface="Times New Roman"/>
            </a:endParaRPr>
          </a:p>
          <a:p>
            <a:r>
              <a:rPr lang="fr-FR" dirty="0" smtClean="0">
                <a:latin typeface="Times New Roman"/>
                <a:ea typeface="Times New Roman"/>
              </a:rPr>
              <a:t>		1855	23 %</a:t>
            </a:r>
          </a:p>
          <a:p>
            <a:r>
              <a:rPr lang="fr-FR" dirty="0">
                <a:latin typeface="Times New Roman"/>
                <a:ea typeface="Times New Roman"/>
              </a:rPr>
              <a:t>	</a:t>
            </a:r>
            <a:r>
              <a:rPr lang="fr-FR" dirty="0" smtClean="0">
                <a:latin typeface="Times New Roman"/>
                <a:ea typeface="Times New Roman"/>
              </a:rPr>
              <a:t>	1901	14 %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93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0580" y="852681"/>
            <a:ext cx="5274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Times New Roman"/>
                <a:ea typeface="Cambria"/>
              </a:rPr>
              <a:t>b) Une « révolution de la dévotion » ? (Larkin)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403648" y="1772816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/>
                <a:ea typeface="Cambria"/>
              </a:rPr>
              <a:t>Assistance hebdomadaire à la messe </a:t>
            </a:r>
            <a:r>
              <a:rPr lang="fr-FR" dirty="0">
                <a:latin typeface="Times New Roman"/>
                <a:ea typeface="Cambria"/>
              </a:rPr>
              <a:t> : 40% en 1830, 95% en 1890. </a:t>
            </a:r>
            <a:endParaRPr lang="fr-FR" dirty="0" smtClean="0">
              <a:latin typeface="Times New Roman"/>
              <a:ea typeface="Cambria"/>
            </a:endParaRPr>
          </a:p>
          <a:p>
            <a:endParaRPr lang="fr-FR" dirty="0">
              <a:latin typeface="Times New Roman"/>
              <a:ea typeface="Cambria"/>
            </a:endParaRPr>
          </a:p>
          <a:p>
            <a:r>
              <a:rPr lang="fr-FR" dirty="0" smtClean="0">
                <a:latin typeface="Times New Roman"/>
                <a:ea typeface="Cambria"/>
              </a:rPr>
              <a:t> 1 prêtre </a:t>
            </a:r>
            <a:r>
              <a:rPr lang="fr-FR" dirty="0" smtClean="0">
                <a:latin typeface="Times New Roman"/>
                <a:ea typeface="Times New Roman"/>
              </a:rPr>
              <a:t>pour </a:t>
            </a:r>
            <a:r>
              <a:rPr lang="fr-FR" dirty="0">
                <a:latin typeface="Times New Roman"/>
                <a:ea typeface="Times New Roman"/>
              </a:rPr>
              <a:t>3 000 habitants en </a:t>
            </a:r>
            <a:r>
              <a:rPr lang="fr-FR" dirty="0" smtClean="0">
                <a:latin typeface="Times New Roman"/>
                <a:ea typeface="Times New Roman"/>
              </a:rPr>
              <a:t>1840.</a:t>
            </a:r>
          </a:p>
          <a:p>
            <a:r>
              <a:rPr lang="fr-FR" dirty="0" smtClean="0">
                <a:latin typeface="Times New Roman"/>
                <a:ea typeface="Times New Roman"/>
              </a:rPr>
              <a:t> 1 prêtre pour 1</a:t>
            </a:r>
            <a:r>
              <a:rPr lang="fr-FR" dirty="0">
                <a:latin typeface="Times New Roman"/>
                <a:ea typeface="Times New Roman"/>
              </a:rPr>
              <a:t> 560 habitants en 1871.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415347" y="4005064"/>
            <a:ext cx="401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/>
                <a:ea typeface="Cambria"/>
              </a:rPr>
              <a:t>Sean Connolly</a:t>
            </a:r>
            <a:r>
              <a:rPr lang="fr-FR" dirty="0">
                <a:latin typeface="Times New Roman"/>
                <a:ea typeface="Cambria"/>
              </a:rPr>
              <a:t> ; </a:t>
            </a:r>
            <a:r>
              <a:rPr lang="fr-FR" dirty="0" smtClean="0">
                <a:latin typeface="Times New Roman"/>
                <a:ea typeface="Cambria"/>
              </a:rPr>
              <a:t>Donal Kerr ; Nigel Yates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97777" y="5085184"/>
            <a:ext cx="3752950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fr-FR" sz="2400" b="1" i="1" dirty="0">
                <a:latin typeface="Times New Roman"/>
                <a:ea typeface="Cambria"/>
              </a:rPr>
              <a:t>3) </a:t>
            </a:r>
            <a:r>
              <a:rPr lang="fr-FR" sz="2400" b="1" i="1" u="sng" dirty="0">
                <a:latin typeface="Times New Roman"/>
                <a:ea typeface="Cambria"/>
              </a:rPr>
              <a:t>Politique et nationalisme </a:t>
            </a:r>
            <a:endParaRPr lang="fr-FR" sz="2400" u="sng" dirty="0">
              <a:effectLst/>
              <a:latin typeface="Times New Roman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581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420888"/>
            <a:ext cx="5976316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fr-FR" sz="2400" b="1" i="1" dirty="0">
                <a:latin typeface="Times New Roman"/>
                <a:ea typeface="Cambria"/>
              </a:rPr>
              <a:t>1) </a:t>
            </a:r>
            <a:r>
              <a:rPr lang="fr-FR" sz="2400" b="1" i="1" u="sng" dirty="0">
                <a:latin typeface="Times New Roman"/>
                <a:ea typeface="Cambria"/>
              </a:rPr>
              <a:t>« Mémoire publique » et thèse génocidaire</a:t>
            </a:r>
            <a:r>
              <a:rPr lang="fr-FR" sz="2400" b="1" i="1" dirty="0">
                <a:latin typeface="Times New Roman"/>
                <a:ea typeface="Cambria"/>
              </a:rPr>
              <a:t> </a:t>
            </a:r>
            <a:endParaRPr lang="fr-FR" sz="2400" dirty="0">
              <a:effectLst/>
              <a:latin typeface="Times New Roman"/>
              <a:ea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3501008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Donnelly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429309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/>
                <a:ea typeface="Cambria"/>
              </a:rPr>
              <a:t>John </a:t>
            </a:r>
            <a:r>
              <a:rPr lang="fr-FR" dirty="0" err="1">
                <a:latin typeface="Times New Roman"/>
                <a:ea typeface="Cambria"/>
              </a:rPr>
              <a:t>Mitchel</a:t>
            </a:r>
            <a:r>
              <a:rPr lang="fr-FR" dirty="0">
                <a:latin typeface="Times New Roman"/>
                <a:ea typeface="Cambria"/>
              </a:rPr>
              <a:t>, </a:t>
            </a:r>
            <a:r>
              <a:rPr lang="fr-FR" i="1" dirty="0">
                <a:latin typeface="Times New Roman"/>
                <a:ea typeface="Cambria"/>
              </a:rPr>
              <a:t>The Last </a:t>
            </a:r>
            <a:r>
              <a:rPr lang="fr-FR" i="1" dirty="0" err="1">
                <a:latin typeface="Times New Roman"/>
                <a:ea typeface="Cambria"/>
              </a:rPr>
              <a:t>Conquest</a:t>
            </a:r>
            <a:r>
              <a:rPr lang="fr-FR" i="1" dirty="0">
                <a:latin typeface="Times New Roman"/>
                <a:ea typeface="Cambria"/>
              </a:rPr>
              <a:t> of Ireland (</a:t>
            </a:r>
            <a:r>
              <a:rPr lang="fr-FR" i="1" dirty="0" err="1" smtClean="0">
                <a:latin typeface="Times New Roman"/>
                <a:ea typeface="Cambria"/>
              </a:rPr>
              <a:t>Perhaps</a:t>
            </a:r>
            <a:r>
              <a:rPr lang="fr-FR" i="1" dirty="0" smtClean="0">
                <a:latin typeface="Times New Roman"/>
                <a:ea typeface="Cambria"/>
              </a:rPr>
              <a:t>)</a:t>
            </a:r>
            <a:r>
              <a:rPr lang="fr-FR" dirty="0">
                <a:latin typeface="Times New Roman"/>
                <a:ea typeface="Cambria"/>
              </a:rPr>
              <a:t> </a:t>
            </a:r>
            <a:r>
              <a:rPr lang="fr-FR" dirty="0" smtClean="0">
                <a:latin typeface="Times New Roman"/>
                <a:ea typeface="Cambria"/>
              </a:rPr>
              <a:t>[1860]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331640" y="5013176"/>
            <a:ext cx="691276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Bodoni MT Condensed" panose="02070606080606020203" pitchFamily="18" charset="0"/>
                <a:ea typeface="Cambria"/>
              </a:rPr>
              <a:t>« Le Tout-puissant nous a envoyé la maladie de la pomme de terre, en effet, mais ce sont les Anglais qui ont créé la Famine. »</a:t>
            </a:r>
            <a:endParaRPr lang="fr-FR" sz="2000" dirty="0">
              <a:latin typeface="Bodoni MT Condensed" panose="020706060806060202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2586" y="735265"/>
            <a:ext cx="709758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/>
              <a:t>- II -</a:t>
            </a:r>
            <a:endParaRPr lang="fr-FR" sz="2000" b="1" dirty="0" smtClean="0"/>
          </a:p>
          <a:p>
            <a:pPr lvl="0"/>
            <a:r>
              <a:rPr lang="fr-FR" sz="2800" b="1" dirty="0" smtClean="0"/>
              <a:t>LA </a:t>
            </a:r>
            <a:r>
              <a:rPr lang="fr-FR" sz="2800" b="1" dirty="0"/>
              <a:t>GRANDE </a:t>
            </a:r>
            <a:r>
              <a:rPr lang="fr-FR" sz="2800" b="1" dirty="0" smtClean="0"/>
              <a:t>FAMINE : REFERENCES ET USAGES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6469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123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</dc:creator>
  <cp:lastModifiedBy>Utilisateur</cp:lastModifiedBy>
  <cp:revision>39</cp:revision>
  <dcterms:created xsi:type="dcterms:W3CDTF">2014-12-01T11:06:39Z</dcterms:created>
  <dcterms:modified xsi:type="dcterms:W3CDTF">2014-12-19T14:13:57Z</dcterms:modified>
</cp:coreProperties>
</file>